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74"/>
  </p:notesMasterIdLst>
  <p:handoutMasterIdLst>
    <p:handoutMasterId r:id="rId75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409" r:id="rId13"/>
    <p:sldId id="369" r:id="rId14"/>
    <p:sldId id="370" r:id="rId15"/>
    <p:sldId id="377" r:id="rId16"/>
    <p:sldId id="391" r:id="rId17"/>
    <p:sldId id="365" r:id="rId18"/>
    <p:sldId id="366" r:id="rId19"/>
    <p:sldId id="394" r:id="rId20"/>
    <p:sldId id="388" r:id="rId21"/>
    <p:sldId id="393" r:id="rId22"/>
    <p:sldId id="372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62" r:id="rId31"/>
    <p:sldId id="313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323" r:id="rId41"/>
    <p:sldId id="386" r:id="rId42"/>
    <p:sldId id="387" r:id="rId43"/>
    <p:sldId id="328" r:id="rId44"/>
    <p:sldId id="397" r:id="rId45"/>
    <p:sldId id="390" r:id="rId46"/>
    <p:sldId id="396" r:id="rId47"/>
    <p:sldId id="398" r:id="rId48"/>
    <p:sldId id="400" r:id="rId49"/>
    <p:sldId id="332" r:id="rId50"/>
    <p:sldId id="333" r:id="rId51"/>
    <p:sldId id="334" r:id="rId52"/>
    <p:sldId id="401" r:id="rId53"/>
    <p:sldId id="402" r:id="rId54"/>
    <p:sldId id="403" r:id="rId55"/>
    <p:sldId id="336" r:id="rId56"/>
    <p:sldId id="404" r:id="rId57"/>
    <p:sldId id="337" r:id="rId58"/>
    <p:sldId id="405" r:id="rId59"/>
    <p:sldId id="355" r:id="rId60"/>
    <p:sldId id="406" r:id="rId61"/>
    <p:sldId id="338" r:id="rId62"/>
    <p:sldId id="407" r:id="rId63"/>
    <p:sldId id="408" r:id="rId64"/>
    <p:sldId id="339" r:id="rId65"/>
    <p:sldId id="360" r:id="rId66"/>
    <p:sldId id="361" r:id="rId67"/>
    <p:sldId id="340" r:id="rId68"/>
    <p:sldId id="368" r:id="rId69"/>
    <p:sldId id="346" r:id="rId70"/>
    <p:sldId id="349" r:id="rId71"/>
    <p:sldId id="350" r:id="rId72"/>
    <p:sldId id="392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8" autoAdjust="0"/>
    <p:restoredTop sz="91203" autoAdjust="0"/>
  </p:normalViewPr>
  <p:slideViewPr>
    <p:cSldViewPr snapToGrid="0">
      <p:cViewPr varScale="1">
        <p:scale>
          <a:sx n="68" d="100"/>
          <a:sy n="68" d="100"/>
        </p:scale>
        <p:origin x="852" y="1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 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 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7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7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7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7" custScaleX="244350" custScaleY="101298" custLinFactNeighborX="-1249" custLinFactNeighborY="99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7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7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934FBD14-EC84-4B70-919D-1E0F4F1720CE}" type="pres">
      <dgm:prSet presAssocID="{67ADABE8-62A4-4C2D-A0BA-254E90191DB7}" presName="Name13" presStyleLbl="parChTrans1D2" presStyleIdx="5" presStyleCnt="7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5" presStyleCnt="7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6" presStyleCnt="7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6" presStyleCnt="7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6746E23F-23DD-459C-8217-08089104EAD3}" srcId="{4320AC8D-72CF-4485-A2FD-042AAF875AE7}" destId="{13C83078-A9B6-4F5A-B794-722167C16CA6}" srcOrd="0" destOrd="0" parTransId="{67ADABE8-62A4-4C2D-A0BA-254E90191DB7}" sibTransId="{E01FB69E-CF79-422A-86C9-808A609FDB14}"/>
    <dgm:cxn modelId="{11CBA831-7AB2-49BD-9E56-9A49AA938FC0}" srcId="{4320AC8D-72CF-4485-A2FD-042AAF875AE7}" destId="{824B29D6-82BE-4EA4-9ED7-D91FC27A92DF}" srcOrd="1" destOrd="0" parTransId="{99CCED84-3A1B-4C72-9750-F394E3A8F014}" sibTransId="{B9795315-62FB-4B2A-8157-B913A01A5F77}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5C605983-B602-4F3A-9C37-68DC62997426}" type="presParOf" srcId="{77C40908-8301-4477-9D6F-FF4901F28D33}" destId="{934FBD14-EC84-4B70-919D-1E0F4F1720CE}" srcOrd="0" destOrd="0" presId="urn:microsoft.com/office/officeart/2005/8/layout/hierarchy3"/>
    <dgm:cxn modelId="{077BF473-A467-4F0A-9993-25893C275F78}" type="presParOf" srcId="{77C40908-8301-4477-9D6F-FF4901F28D33}" destId="{630FEAFF-1828-4594-9A6A-5A1E379E51A1}" srcOrd="1" destOrd="0" presId="urn:microsoft.com/office/officeart/2005/8/layout/hierarchy3"/>
    <dgm:cxn modelId="{C081933F-5C45-4F88-9224-D49E43B0B7D5}" type="presParOf" srcId="{77C40908-8301-4477-9D6F-FF4901F28D33}" destId="{C110F877-AC61-4386-86C3-59400E70A537}" srcOrd="2" destOrd="0" presId="urn:microsoft.com/office/officeart/2005/8/layout/hierarchy3"/>
    <dgm:cxn modelId="{243E8048-9C99-4C56-97EF-E4AA5F3262DE}" type="presParOf" srcId="{77C40908-8301-4477-9D6F-FF4901F28D33}" destId="{85D9272D-B5AF-4DD8-A692-ABBB3A17A6E3}" srcOrd="3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C6567-5802-4BF0-A6C8-5FED9A252592}">
      <dsp:nvSpPr>
        <dsp:cNvPr id="0" name=""/>
        <dsp:cNvSpPr/>
      </dsp:nvSpPr>
      <dsp:spPr>
        <a:xfrm>
          <a:off x="2011424" y="307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2317" y="21200"/>
        <a:ext cx="2711367" cy="671557"/>
      </dsp:txXfrm>
    </dsp:sp>
    <dsp:sp modelId="{FA559AD6-ED15-47E3-BCC6-01C6372E6387}">
      <dsp:nvSpPr>
        <dsp:cNvPr id="0" name=""/>
        <dsp:cNvSpPr/>
      </dsp:nvSpPr>
      <dsp:spPr>
        <a:xfrm>
          <a:off x="2286739" y="713651"/>
          <a:ext cx="275315" cy="532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722"/>
              </a:lnTo>
              <a:lnTo>
                <a:pt x="275315" y="5327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1C67D-3F06-423E-974C-4C182ED11ED3}">
      <dsp:nvSpPr>
        <dsp:cNvPr id="0" name=""/>
        <dsp:cNvSpPr/>
      </dsp:nvSpPr>
      <dsp:spPr>
        <a:xfrm>
          <a:off x="2562054" y="88970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sz="2000" kern="1200" dirty="0"/>
        </a:p>
      </dsp:txBody>
      <dsp:txXfrm>
        <a:off x="2582947" y="910594"/>
        <a:ext cx="2711367" cy="671557"/>
      </dsp:txXfrm>
    </dsp:sp>
    <dsp:sp modelId="{F5342885-D991-48BA-875A-DD82CA97184B}">
      <dsp:nvSpPr>
        <dsp:cNvPr id="0" name=""/>
        <dsp:cNvSpPr/>
      </dsp:nvSpPr>
      <dsp:spPr>
        <a:xfrm>
          <a:off x="2286739" y="713651"/>
          <a:ext cx="275315" cy="1422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2117"/>
              </a:lnTo>
              <a:lnTo>
                <a:pt x="275315" y="14221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75283-E0C2-4DCA-B6E4-479B8CD3905A}">
      <dsp:nvSpPr>
        <dsp:cNvPr id="0" name=""/>
        <dsp:cNvSpPr/>
      </dsp:nvSpPr>
      <dsp:spPr>
        <a:xfrm>
          <a:off x="2562054" y="177909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1799989"/>
        <a:ext cx="2711367" cy="671557"/>
      </dsp:txXfrm>
    </dsp:sp>
    <dsp:sp modelId="{CAD7C084-BA32-4CBE-92ED-84AFD360786B}">
      <dsp:nvSpPr>
        <dsp:cNvPr id="0" name=""/>
        <dsp:cNvSpPr/>
      </dsp:nvSpPr>
      <dsp:spPr>
        <a:xfrm>
          <a:off x="2286739" y="713651"/>
          <a:ext cx="261242" cy="23818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1848"/>
              </a:lnTo>
              <a:lnTo>
                <a:pt x="261242" y="23818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202EE-C10D-4E8A-87EC-D16C320EC5E3}">
      <dsp:nvSpPr>
        <dsp:cNvPr id="0" name=""/>
        <dsp:cNvSpPr/>
      </dsp:nvSpPr>
      <dsp:spPr>
        <a:xfrm>
          <a:off x="2547982" y="2738827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 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68875" y="2759720"/>
        <a:ext cx="2711367" cy="671557"/>
      </dsp:txXfrm>
    </dsp:sp>
    <dsp:sp modelId="{BB7CF8D3-04FF-4F47-9F08-A276D2C3D985}">
      <dsp:nvSpPr>
        <dsp:cNvPr id="0" name=""/>
        <dsp:cNvSpPr/>
      </dsp:nvSpPr>
      <dsp:spPr>
        <a:xfrm>
          <a:off x="2286739" y="713651"/>
          <a:ext cx="275315" cy="32009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0907"/>
              </a:lnTo>
              <a:lnTo>
                <a:pt x="275315" y="320090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F3BA42-519D-40FA-9A1F-2291CC9DDA13}">
      <dsp:nvSpPr>
        <dsp:cNvPr id="0" name=""/>
        <dsp:cNvSpPr/>
      </dsp:nvSpPr>
      <dsp:spPr>
        <a:xfrm>
          <a:off x="2562054" y="355788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3578779"/>
        <a:ext cx="2711367" cy="671557"/>
      </dsp:txXfrm>
    </dsp:sp>
    <dsp:sp modelId="{0CD7700C-5256-4BB9-9480-701AEA00011D}">
      <dsp:nvSpPr>
        <dsp:cNvPr id="0" name=""/>
        <dsp:cNvSpPr/>
      </dsp:nvSpPr>
      <dsp:spPr>
        <a:xfrm>
          <a:off x="2286739" y="713651"/>
          <a:ext cx="275315" cy="4090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90301"/>
              </a:lnTo>
              <a:lnTo>
                <a:pt x="275315" y="40903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D59375-A4C8-4E7A-B590-0F1CEC25F4FF}">
      <dsp:nvSpPr>
        <dsp:cNvPr id="0" name=""/>
        <dsp:cNvSpPr/>
      </dsp:nvSpPr>
      <dsp:spPr>
        <a:xfrm>
          <a:off x="2562054" y="444728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 </a:t>
          </a: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</a:t>
          </a:r>
          <a:endParaRPr lang="en-US" sz="20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4468173"/>
        <a:ext cx="2711367" cy="671557"/>
      </dsp:txXfrm>
    </dsp:sp>
    <dsp:sp modelId="{667C44B1-29A5-43B5-94BE-67B54811D099}">
      <dsp:nvSpPr>
        <dsp:cNvPr id="0" name=""/>
        <dsp:cNvSpPr/>
      </dsp:nvSpPr>
      <dsp:spPr>
        <a:xfrm>
          <a:off x="5909457" y="26531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0350" y="47424"/>
        <a:ext cx="2711367" cy="671557"/>
      </dsp:txXfrm>
    </dsp:sp>
    <dsp:sp modelId="{934FBD14-EC84-4B70-919D-1E0F4F1720CE}">
      <dsp:nvSpPr>
        <dsp:cNvPr id="0" name=""/>
        <dsp:cNvSpPr/>
      </dsp:nvSpPr>
      <dsp:spPr>
        <a:xfrm>
          <a:off x="6184772" y="739875"/>
          <a:ext cx="173749" cy="584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4249"/>
              </a:lnTo>
              <a:lnTo>
                <a:pt x="173749" y="58424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FEAFF-1828-4594-9A6A-5A1E379E51A1}">
      <dsp:nvSpPr>
        <dsp:cNvPr id="0" name=""/>
        <dsp:cNvSpPr/>
      </dsp:nvSpPr>
      <dsp:spPr>
        <a:xfrm>
          <a:off x="6358522" y="967452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Process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9415" y="988345"/>
        <a:ext cx="2711367" cy="671557"/>
      </dsp:txXfrm>
    </dsp:sp>
    <dsp:sp modelId="{C110F877-AC61-4386-86C3-59400E70A537}">
      <dsp:nvSpPr>
        <dsp:cNvPr id="0" name=""/>
        <dsp:cNvSpPr/>
      </dsp:nvSpPr>
      <dsp:spPr>
        <a:xfrm>
          <a:off x="6184772" y="739875"/>
          <a:ext cx="170312" cy="14212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1202"/>
              </a:lnTo>
              <a:lnTo>
                <a:pt x="170312" y="142120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9272D-B5AF-4DD8-A692-ABBB3A17A6E3}">
      <dsp:nvSpPr>
        <dsp:cNvPr id="0" name=""/>
        <dsp:cNvSpPr/>
      </dsp:nvSpPr>
      <dsp:spPr>
        <a:xfrm>
          <a:off x="6355085" y="1804405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Report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5978" y="1825298"/>
        <a:ext cx="2711367" cy="67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8/25/2014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8/25/2014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15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50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jpg"/><Relationship Id="rId4" Type="http://schemas.openxmlformats.org/officeDocument/2006/relationships/image" Target="../media/image53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2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8251832"/>
              </p:ext>
            </p:extLst>
          </p:nvPr>
        </p:nvGraphicFramePr>
        <p:xfrm>
          <a:off x="968992" y="941403"/>
          <a:ext cx="10425840" cy="560483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0220"/>
                <a:gridCol w="2923028"/>
                <a:gridCol w="1639068"/>
                <a:gridCol w="3471489"/>
                <a:gridCol w="1682035"/>
              </a:tblGrid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20-05-2014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349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81686" y="1340421"/>
            <a:ext cx="10487800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開発にツ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 for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537996" y="5562775"/>
            <a:ext cx="140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Creately.com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111900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815" y="4595351"/>
            <a:ext cx="1127131" cy="95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766323"/>
              </p:ext>
            </p:extLst>
          </p:nvPr>
        </p:nvGraphicFramePr>
        <p:xfrm>
          <a:off x="606054" y="941405"/>
          <a:ext cx="11243254" cy="559818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583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81891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Insufficient business knowledge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112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1814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748086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baseline documents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sent documents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reference documents. For example: templates, technologies document…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WIP: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in progress developing which haven’t reviewed or approved yet.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 of capstone project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Folder of Member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whole documents in progress developing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like Meeting Minutes, Q &amp; A Management…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7480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681424" y="6127372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4663221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ProjectCode_Document’s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name_v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&gt;_language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UJD_VN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Document’s name: Architecture Design, Class Design…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&gt;: document’s version. For example: v1.0, v1.1,…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Language: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EN: English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JP: Japanese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160346"/>
            <a:ext cx="5075582" cy="46632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68973" y="6010487"/>
            <a:ext cx="3666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 descr="C:\Users\Nam Le\Desktop\imag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1185291"/>
            <a:ext cx="9139428" cy="49769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67640" y="1111348"/>
            <a:ext cx="6982133" cy="5490620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altLang="ja-JP" sz="32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268" y="1024095"/>
            <a:ext cx="4206240" cy="540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1" y="1075374"/>
            <a:ext cx="5022759" cy="5042092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78794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4267" y="60898"/>
            <a:ext cx="9672427" cy="880505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2364" y="1455313"/>
            <a:ext cx="10212140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58760" y="4657731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14976" y="4652460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6914" y="4652460"/>
            <a:ext cx="1401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 5.1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470572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222523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PHP,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58289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 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2427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</a:t>
            </a:r>
            <a:r>
              <a:rPr lang="ja-JP" altLang="en-US" sz="20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5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7" y="941404"/>
            <a:ext cx="10832123" cy="529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レジスターの画面設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15" y="1111348"/>
            <a:ext cx="4896544" cy="4979963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68" y="1111348"/>
            <a:ext cx="5430575" cy="49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546252" y="6320730"/>
            <a:ext cx="8111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アカウント管理クラス設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Account Management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3" y="1166019"/>
            <a:ext cx="10170941" cy="50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7782685"/>
              </p:ext>
            </p:extLst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442398" y="3619354"/>
            <a:ext cx="2361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ピア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Peer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836" y="1722842"/>
            <a:ext cx="1772612" cy="168314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99" y="1722842"/>
            <a:ext cx="1905000" cy="163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950" y="1722842"/>
            <a:ext cx="1905000" cy="1638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35989" y="3619357"/>
            <a:ext cx="17331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己評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価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</a:p>
          <a:p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Self-review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26689" y="3665514"/>
            <a:ext cx="3391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グループのレビュー 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</a:p>
          <a:p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Group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/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24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349721"/>
              </p:ext>
            </p:extLst>
          </p:nvPr>
        </p:nvGraphicFramePr>
        <p:xfrm>
          <a:off x="1237957" y="1076262"/>
          <a:ext cx="9574516" cy="50324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282839"/>
                <a:gridCol w="2325144"/>
                <a:gridCol w="2258245"/>
                <a:gridCol w="2144830"/>
                <a:gridCol w="1563458"/>
              </a:tblGrid>
              <a:tr h="631883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8083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611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948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</a:tr>
              <a:tr h="3089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69" y="941405"/>
            <a:ext cx="10381956" cy="566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4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957" y="1041008"/>
            <a:ext cx="10058400" cy="51206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2135" y="6261253"/>
            <a:ext cx="8581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コード規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則 とコ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ードのコメン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ト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convention and Code comment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13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Plan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Project Schedule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Acceptance Test Criteria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91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5"/>
            <a:ext cx="9134856" cy="51334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承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認 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 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準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Acceptance test criteria: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 coverage:  97%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 coverage: 100%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 coverage: 100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endParaRPr lang="en-US" altLang="ja-JP" sz="18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8084841"/>
              </p:ext>
            </p:extLst>
          </p:nvPr>
        </p:nvGraphicFramePr>
        <p:xfrm>
          <a:off x="1900835" y="969542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a huge database to search. Specially KANJI</a:t>
            </a: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support reading document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practice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listening 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9400116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viewpoint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1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04659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観点</a:t>
            </a:r>
            <a:r>
              <a:rPr lang="ja-JP" altLang="en-US" sz="3600" dirty="0" smtClean="0">
                <a:solidFill>
                  <a:srgbClr val="7030A0"/>
                </a:solidFill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viewpoint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723" y="928467"/>
            <a:ext cx="10719582" cy="567350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4047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SRS, test viewpoint to create test case: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5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842695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System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061338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37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Down Arrow 78"/>
          <p:cNvSpPr/>
          <p:nvPr/>
        </p:nvSpPr>
        <p:spPr>
          <a:xfrm>
            <a:off x="8037091" y="2374391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8079282" y="298124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4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9" grpId="0" animBg="1"/>
      <p:bldP spid="80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3069777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</a:p>
        </p:txBody>
      </p:sp>
    </p:spTree>
    <p:extLst>
      <p:ext uri="{BB962C8B-B14F-4D97-AF65-F5344CB8AC3E}">
        <p14:creationId xmlns:p14="http://schemas.microsoft.com/office/powerpoint/2010/main" val="362314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</a:p>
        </p:txBody>
      </p:sp>
    </p:spTree>
    <p:extLst>
      <p:ext uri="{BB962C8B-B14F-4D97-AF65-F5344CB8AC3E}">
        <p14:creationId xmlns:p14="http://schemas.microsoft.com/office/powerpoint/2010/main" val="22125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has responsibility to write test report for each test phase . Finish testing phase, Test leader create Test report</a:t>
            </a:r>
          </a:p>
        </p:txBody>
      </p:sp>
    </p:spTree>
    <p:extLst>
      <p:ext uri="{BB962C8B-B14F-4D97-AF65-F5344CB8AC3E}">
        <p14:creationId xmlns:p14="http://schemas.microsoft.com/office/powerpoint/2010/main" val="93327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6358777"/>
              </p:ext>
            </p:extLst>
          </p:nvPr>
        </p:nvGraphicFramePr>
        <p:xfrm>
          <a:off x="669703" y="1197733"/>
          <a:ext cx="10908403" cy="487465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764008"/>
                <a:gridCol w="1477107"/>
                <a:gridCol w="1392702"/>
                <a:gridCol w="1617785"/>
                <a:gridCol w="1341782"/>
                <a:gridCol w="1139007"/>
                <a:gridCol w="1088006"/>
                <a:gridCol w="1088006"/>
              </a:tblGrid>
              <a:tr h="1559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794405"/>
              </p:ext>
            </p:extLst>
          </p:nvPr>
        </p:nvGraphicFramePr>
        <p:xfrm>
          <a:off x="1111349" y="1270588"/>
          <a:ext cx="10030263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856863"/>
                <a:gridCol w="941241"/>
                <a:gridCol w="1029355"/>
                <a:gridCol w="1101845"/>
                <a:gridCol w="1072849"/>
                <a:gridCol w="971362"/>
                <a:gridCol w="927869"/>
                <a:gridCol w="1065069"/>
                <a:gridCol w="1063810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911340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66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3547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300 - 400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121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864887"/>
              </p:ext>
            </p:extLst>
          </p:nvPr>
        </p:nvGraphicFramePr>
        <p:xfrm>
          <a:off x="1772527" y="1555846"/>
          <a:ext cx="9282158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641079"/>
                <a:gridCol w="4641079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将来に期待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70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4344</Words>
  <Application>Microsoft Office PowerPoint</Application>
  <PresentationFormat>Widescreen</PresentationFormat>
  <Paragraphs>1155</Paragraphs>
  <Slides>71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5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Tools &amp; Infrastructure</vt:lpstr>
      <vt:lpstr>2.6リスク管理    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 ビュー  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5.1 レビュー　- Review</vt:lpstr>
      <vt:lpstr>5.1.3 コーディング プロセス - Coding Process</vt:lpstr>
      <vt:lpstr>5.1.3 コーディング プロセス - Coding Process</vt:lpstr>
      <vt:lpstr>5.2.2 テストのプロセス　- Test Process</vt:lpstr>
      <vt:lpstr> テストの計画　- Test Plan</vt:lpstr>
      <vt:lpstr> テストの計画　- Test Plan</vt:lpstr>
      <vt:lpstr> テストの計画　- Test Plan</vt:lpstr>
      <vt:lpstr>5.2.2 テストのプロセス　- Test Process</vt:lpstr>
      <vt:lpstr>テスト観点    - Test viewpoint</vt:lpstr>
      <vt:lpstr>5.2.2 テストのプロセス　- Test Process</vt:lpstr>
      <vt:lpstr>システムテストケース  - System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2014-08-25T15:26:53Z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